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Anton" pitchFamily="2" charset="77"/>
      <p:regular r:id="rId9"/>
    </p:embeddedFont>
    <p:embeddedFont>
      <p:font typeface="Arimo" panose="020B0604020202020204" pitchFamily="34" charset="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589" autoAdjust="0"/>
  </p:normalViewPr>
  <p:slideViewPr>
    <p:cSldViewPr>
      <p:cViewPr varScale="1">
        <p:scale>
          <a:sx n="77" d="100"/>
          <a:sy n="77" d="100"/>
        </p:scale>
        <p:origin x="888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05255" y="2355762"/>
            <a:ext cx="16301890" cy="6381750"/>
            <a:chOff x="0" y="0"/>
            <a:chExt cx="21735853" cy="8509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884582" cy="8509000"/>
            </a:xfrm>
            <a:custGeom>
              <a:avLst/>
              <a:gdLst/>
              <a:ahLst/>
              <a:cxnLst/>
              <a:rect l="l" t="t" r="r" b="b"/>
              <a:pathLst>
                <a:path w="20884582" h="8509000">
                  <a:moveTo>
                    <a:pt x="0" y="0"/>
                  </a:moveTo>
                  <a:lnTo>
                    <a:pt x="20884582" y="0"/>
                  </a:lnTo>
                  <a:lnTo>
                    <a:pt x="20884582" y="8509000"/>
                  </a:lnTo>
                  <a:lnTo>
                    <a:pt x="0" y="8509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8447" b="-119275"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1030985" y="2990916"/>
              <a:ext cx="3059017" cy="3005537"/>
            </a:xfrm>
            <a:custGeom>
              <a:avLst/>
              <a:gdLst/>
              <a:ahLst/>
              <a:cxnLst/>
              <a:rect l="l" t="t" r="r" b="b"/>
              <a:pathLst>
                <a:path w="3059017" h="3005537">
                  <a:moveTo>
                    <a:pt x="0" y="0"/>
                  </a:moveTo>
                  <a:lnTo>
                    <a:pt x="3059017" y="0"/>
                  </a:lnTo>
                  <a:lnTo>
                    <a:pt x="3059017" y="3005537"/>
                  </a:lnTo>
                  <a:lnTo>
                    <a:pt x="0" y="30055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5" name="TextBox 5"/>
            <p:cNvSpPr txBox="1"/>
            <p:nvPr/>
          </p:nvSpPr>
          <p:spPr>
            <a:xfrm>
              <a:off x="4544903" y="2082800"/>
              <a:ext cx="17190950" cy="44407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999"/>
                </a:lnSpc>
              </a:pPr>
              <a:r>
                <a:rPr lang="en-US" sz="19999" spc="-919">
                  <a:solidFill>
                    <a:srgbClr val="72CEE9"/>
                  </a:solidFill>
                  <a:latin typeface="Anton"/>
                  <a:ea typeface="Anton"/>
                  <a:cs typeface="Anton"/>
                  <a:sym typeface="Anton"/>
                </a:rPr>
                <a:t>DAVID BADIA</a:t>
              </a:r>
            </a:p>
          </p:txBody>
        </p:sp>
      </p:grpSp>
      <p:sp>
        <p:nvSpPr>
          <p:cNvPr id="6" name="Freeform 6"/>
          <p:cNvSpPr/>
          <p:nvPr/>
        </p:nvSpPr>
        <p:spPr>
          <a:xfrm>
            <a:off x="11543859" y="2103388"/>
            <a:ext cx="6013248" cy="8183612"/>
          </a:xfrm>
          <a:custGeom>
            <a:avLst/>
            <a:gdLst/>
            <a:ahLst/>
            <a:cxnLst/>
            <a:rect l="l" t="t" r="r" b="b"/>
            <a:pathLst>
              <a:path w="6013248" h="8183612">
                <a:moveTo>
                  <a:pt x="0" y="0"/>
                </a:moveTo>
                <a:lnTo>
                  <a:pt x="6013248" y="0"/>
                </a:lnTo>
                <a:lnTo>
                  <a:pt x="6013248" y="8183612"/>
                </a:lnTo>
                <a:lnTo>
                  <a:pt x="0" y="81836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93738" y="4788387"/>
            <a:ext cx="19275476" cy="4469913"/>
            <a:chOff x="0" y="0"/>
            <a:chExt cx="5076669" cy="11772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76669" cy="1177261"/>
            </a:xfrm>
            <a:custGeom>
              <a:avLst/>
              <a:gdLst/>
              <a:ahLst/>
              <a:cxnLst/>
              <a:rect l="l" t="t" r="r" b="b"/>
              <a:pathLst>
                <a:path w="5076669" h="1177261">
                  <a:moveTo>
                    <a:pt x="0" y="0"/>
                  </a:moveTo>
                  <a:lnTo>
                    <a:pt x="5076669" y="0"/>
                  </a:lnTo>
                  <a:lnTo>
                    <a:pt x="5076669" y="1177261"/>
                  </a:lnTo>
                  <a:lnTo>
                    <a:pt x="0" y="1177261"/>
                  </a:lnTo>
                  <a:close/>
                </a:path>
              </a:pathLst>
            </a:custGeom>
            <a:solidFill>
              <a:srgbClr val="72CEE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5076669" cy="12344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25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1848819" y="4457341"/>
            <a:ext cx="6562888" cy="4800959"/>
          </a:xfrm>
          <a:custGeom>
            <a:avLst/>
            <a:gdLst/>
            <a:ahLst/>
            <a:cxnLst/>
            <a:rect l="l" t="t" r="r" b="b"/>
            <a:pathLst>
              <a:path w="6562888" h="4800959">
                <a:moveTo>
                  <a:pt x="0" y="0"/>
                </a:moveTo>
                <a:lnTo>
                  <a:pt x="6562888" y="0"/>
                </a:lnTo>
                <a:lnTo>
                  <a:pt x="6562888" y="4800959"/>
                </a:lnTo>
                <a:lnTo>
                  <a:pt x="0" y="48009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609600" y="1676400"/>
            <a:ext cx="17349926" cy="2780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257"/>
              </a:lnSpc>
            </a:pPr>
            <a:r>
              <a:rPr lang="en-US" sz="22508" spc="-1035">
                <a:solidFill>
                  <a:srgbClr val="0129A2"/>
                </a:solidFill>
                <a:latin typeface="Anton"/>
                <a:ea typeface="Anton"/>
                <a:cs typeface="Anton"/>
                <a:sym typeface="Anton"/>
              </a:rPr>
              <a:t>QUI EST BADIA?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9600" y="6998099"/>
            <a:ext cx="3474720" cy="1308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85"/>
              </a:lnSpc>
              <a:spcBef>
                <a:spcPct val="0"/>
              </a:spcBef>
            </a:pPr>
            <a:r>
              <a:rPr lang="en-US" sz="2489">
                <a:solidFill>
                  <a:srgbClr val="0129A2"/>
                </a:solidFill>
                <a:latin typeface="Arimo"/>
                <a:ea typeface="Arimo"/>
                <a:cs typeface="Arimo"/>
                <a:sym typeface="Arimo"/>
              </a:rPr>
              <a:t>Années d’expérience dans le football professionnel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31393" y="6045026"/>
            <a:ext cx="1745383" cy="1635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81"/>
              </a:lnSpc>
            </a:pPr>
            <a:r>
              <a:rPr lang="en-US" sz="7535" spc="-346">
                <a:solidFill>
                  <a:srgbClr val="0129A2"/>
                </a:solidFill>
                <a:latin typeface="Anton"/>
                <a:ea typeface="Anton"/>
                <a:cs typeface="Anton"/>
                <a:sym typeface="Anton"/>
              </a:rPr>
              <a:t>14</a:t>
            </a:r>
          </a:p>
          <a:p>
            <a:pPr algn="l">
              <a:lnSpc>
                <a:spcPts val="5701"/>
              </a:lnSpc>
            </a:pPr>
            <a:endParaRPr lang="en-US" sz="7535" spc="-346">
              <a:solidFill>
                <a:srgbClr val="0129A2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084320" y="6998099"/>
            <a:ext cx="3169920" cy="8702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85"/>
              </a:lnSpc>
              <a:spcBef>
                <a:spcPct val="0"/>
              </a:spcBef>
            </a:pPr>
            <a:r>
              <a:rPr lang="en-US" sz="2489" u="none" strike="noStrike">
                <a:solidFill>
                  <a:srgbClr val="0129A2"/>
                </a:solidFill>
                <a:latin typeface="Arimo"/>
                <a:ea typeface="Arimo"/>
                <a:cs typeface="Arimo"/>
                <a:sym typeface="Arimo"/>
              </a:rPr>
              <a:t>Pays dans lesquels il a entraîné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53567" y="6045026"/>
            <a:ext cx="1745383" cy="9347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81"/>
              </a:lnSpc>
            </a:pPr>
            <a:r>
              <a:rPr lang="en-US" sz="7535" spc="-346">
                <a:solidFill>
                  <a:srgbClr val="0129A2"/>
                </a:solidFill>
                <a:latin typeface="Anton"/>
                <a:ea typeface="Anton"/>
                <a:cs typeface="Anton"/>
                <a:sym typeface="Anton"/>
              </a:rPr>
              <a:t>4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559040" y="6998099"/>
            <a:ext cx="3169920" cy="872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6"/>
              </a:lnSpc>
              <a:spcBef>
                <a:spcPct val="0"/>
              </a:spcBef>
            </a:pPr>
            <a:r>
              <a:rPr lang="en-US" sz="2497">
                <a:solidFill>
                  <a:srgbClr val="0129A2"/>
                </a:solidFill>
                <a:latin typeface="Arimo"/>
                <a:ea typeface="Arimo"/>
                <a:cs typeface="Arimo"/>
                <a:sym typeface="Arimo"/>
              </a:rPr>
              <a:t>Matchs en tant qu’entraîneur principal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263890" y="6120462"/>
            <a:ext cx="1745383" cy="9347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81"/>
              </a:lnSpc>
            </a:pPr>
            <a:r>
              <a:rPr lang="en-US" sz="7535" spc="-346">
                <a:solidFill>
                  <a:srgbClr val="0129A2"/>
                </a:solidFill>
                <a:latin typeface="Anton"/>
                <a:ea typeface="Anton"/>
                <a:cs typeface="Anton"/>
                <a:sym typeface="Anton"/>
              </a:rPr>
              <a:t>90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033760" y="6998099"/>
            <a:ext cx="3169920" cy="1308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85"/>
              </a:lnSpc>
              <a:spcBef>
                <a:spcPct val="0"/>
              </a:spcBef>
            </a:pPr>
            <a:r>
              <a:rPr lang="en-US" sz="2489">
                <a:solidFill>
                  <a:srgbClr val="0129A2"/>
                </a:solidFill>
                <a:latin typeface="Arimo"/>
                <a:ea typeface="Arimo"/>
                <a:cs typeface="Arimo"/>
                <a:sym typeface="Arimo"/>
              </a:rPr>
              <a:t>Qualification pour la Ligue des champions avec l’AEK Larnaca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690985" y="6120462"/>
            <a:ext cx="1745383" cy="9347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81"/>
              </a:lnSpc>
            </a:pPr>
            <a:r>
              <a:rPr lang="en-US" sz="7535" spc="-346">
                <a:solidFill>
                  <a:srgbClr val="0129A2"/>
                </a:solidFill>
                <a:latin typeface="Anton"/>
                <a:ea typeface="Anton"/>
                <a:cs typeface="Anton"/>
                <a:sym typeface="Anton"/>
              </a:rPr>
              <a:t>UCL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0112235" cy="10743730"/>
          </a:xfrm>
          <a:custGeom>
            <a:avLst/>
            <a:gdLst/>
            <a:ahLst/>
            <a:cxnLst/>
            <a:rect l="l" t="t" r="r" b="b"/>
            <a:pathLst>
              <a:path w="10112235" h="10743730">
                <a:moveTo>
                  <a:pt x="0" y="0"/>
                </a:moveTo>
                <a:lnTo>
                  <a:pt x="10112235" y="0"/>
                </a:lnTo>
                <a:lnTo>
                  <a:pt x="10112235" y="10743730"/>
                </a:lnTo>
                <a:lnTo>
                  <a:pt x="0" y="107437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836231"/>
            <a:ext cx="18288000" cy="6252381"/>
          </a:xfrm>
          <a:custGeom>
            <a:avLst/>
            <a:gdLst/>
            <a:ahLst/>
            <a:cxnLst/>
            <a:rect l="l" t="t" r="r" b="b"/>
            <a:pathLst>
              <a:path w="18288000" h="6252381">
                <a:moveTo>
                  <a:pt x="0" y="0"/>
                </a:moveTo>
                <a:lnTo>
                  <a:pt x="18288000" y="0"/>
                </a:lnTo>
                <a:lnTo>
                  <a:pt x="18288000" y="6252380"/>
                </a:lnTo>
                <a:lnTo>
                  <a:pt x="0" y="62523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93738" y="9677400"/>
            <a:ext cx="19275476" cy="3399457"/>
            <a:chOff x="0" y="0"/>
            <a:chExt cx="5076669" cy="8953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76669" cy="895330"/>
            </a:xfrm>
            <a:custGeom>
              <a:avLst/>
              <a:gdLst/>
              <a:ahLst/>
              <a:cxnLst/>
              <a:rect l="l" t="t" r="r" b="b"/>
              <a:pathLst>
                <a:path w="5076669" h="895330">
                  <a:moveTo>
                    <a:pt x="0" y="0"/>
                  </a:moveTo>
                  <a:lnTo>
                    <a:pt x="5076669" y="0"/>
                  </a:lnTo>
                  <a:lnTo>
                    <a:pt x="5076669" y="895330"/>
                  </a:lnTo>
                  <a:lnTo>
                    <a:pt x="0" y="895330"/>
                  </a:lnTo>
                  <a:close/>
                </a:path>
              </a:pathLst>
            </a:custGeom>
            <a:solidFill>
              <a:srgbClr val="72CEE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5076669" cy="9524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25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3469863"/>
            <a:ext cx="11236249" cy="6166315"/>
          </a:xfrm>
          <a:custGeom>
            <a:avLst/>
            <a:gdLst/>
            <a:ahLst/>
            <a:cxnLst/>
            <a:rect l="l" t="t" r="r" b="b"/>
            <a:pathLst>
              <a:path w="11236249" h="6166315">
                <a:moveTo>
                  <a:pt x="0" y="0"/>
                </a:moveTo>
                <a:lnTo>
                  <a:pt x="11236249" y="0"/>
                </a:lnTo>
                <a:lnTo>
                  <a:pt x="11236249" y="6166315"/>
                </a:lnTo>
                <a:lnTo>
                  <a:pt x="0" y="61663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1479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69037" y="884026"/>
            <a:ext cx="17349926" cy="2780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257"/>
              </a:lnSpc>
            </a:pPr>
            <a:r>
              <a:rPr lang="en-US" sz="22508" spc="-1035">
                <a:solidFill>
                  <a:srgbClr val="0129A2"/>
                </a:solidFill>
                <a:latin typeface="Anton"/>
                <a:ea typeface="Anton"/>
                <a:cs typeface="Anton"/>
                <a:sym typeface="Anton"/>
              </a:rPr>
              <a:t>RÉALISATIONS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762000" y="10145707"/>
            <a:ext cx="19543738" cy="220264"/>
            <a:chOff x="0" y="0"/>
            <a:chExt cx="5076669" cy="3110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76669" cy="311064"/>
            </a:xfrm>
            <a:custGeom>
              <a:avLst/>
              <a:gdLst/>
              <a:ahLst/>
              <a:cxnLst/>
              <a:rect l="l" t="t" r="r" b="b"/>
              <a:pathLst>
                <a:path w="5076669" h="311064">
                  <a:moveTo>
                    <a:pt x="0" y="0"/>
                  </a:moveTo>
                  <a:lnTo>
                    <a:pt x="5076669" y="0"/>
                  </a:lnTo>
                  <a:lnTo>
                    <a:pt x="5076669" y="311064"/>
                  </a:lnTo>
                  <a:lnTo>
                    <a:pt x="0" y="311064"/>
                  </a:lnTo>
                  <a:close/>
                </a:path>
              </a:pathLst>
            </a:custGeom>
            <a:solidFill>
              <a:srgbClr val="0228A2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5076669" cy="3682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25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38833" y="-1500536"/>
            <a:ext cx="18413032" cy="13288071"/>
          </a:xfrm>
          <a:custGeom>
            <a:avLst/>
            <a:gdLst/>
            <a:ahLst/>
            <a:cxnLst/>
            <a:rect l="l" t="t" r="r" b="b"/>
            <a:pathLst>
              <a:path w="18413032" h="13288071">
                <a:moveTo>
                  <a:pt x="0" y="0"/>
                </a:moveTo>
                <a:lnTo>
                  <a:pt x="18413032" y="0"/>
                </a:lnTo>
                <a:lnTo>
                  <a:pt x="18413032" y="13288072"/>
                </a:lnTo>
                <a:lnTo>
                  <a:pt x="0" y="132880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"/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609600" y="25865"/>
            <a:ext cx="17471498" cy="3435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0"/>
              </a:lnSpc>
            </a:pPr>
            <a:r>
              <a:rPr lang="en-US" sz="20000" spc="-920">
                <a:solidFill>
                  <a:srgbClr val="0129A2"/>
                </a:solidFill>
                <a:latin typeface="Anton"/>
                <a:ea typeface="Anton"/>
                <a:cs typeface="Anton"/>
                <a:sym typeface="Anton"/>
              </a:rPr>
              <a:t>MISSION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90365" y="3186874"/>
            <a:ext cx="14570828" cy="6490526"/>
            <a:chOff x="0" y="0"/>
            <a:chExt cx="19427771" cy="8654034"/>
          </a:xfrm>
        </p:grpSpPr>
        <p:sp>
          <p:nvSpPr>
            <p:cNvPr id="8" name="TextBox 8"/>
            <p:cNvSpPr txBox="1"/>
            <p:nvPr/>
          </p:nvSpPr>
          <p:spPr>
            <a:xfrm>
              <a:off x="2399" y="-57150"/>
              <a:ext cx="10513715" cy="5570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3485"/>
                </a:lnSpc>
                <a:spcBef>
                  <a:spcPct val="0"/>
                </a:spcBef>
              </a:pPr>
              <a:r>
                <a:rPr lang="en-US" sz="2489" u="none" strike="noStrike">
                  <a:solidFill>
                    <a:srgbClr val="19181C"/>
                  </a:solidFill>
                  <a:latin typeface="Arimo"/>
                  <a:ea typeface="Arimo"/>
                  <a:cs typeface="Arimo"/>
                  <a:sym typeface="Arimo"/>
                </a:rPr>
                <a:t>les compétitions officielles de la FIFA et de la Concacaf 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2399" y="768806"/>
              <a:ext cx="8154888" cy="5570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3485"/>
                </a:lnSpc>
                <a:spcBef>
                  <a:spcPct val="0"/>
                </a:spcBef>
              </a:pPr>
              <a:r>
                <a:rPr lang="en-US" sz="2489" u="none" strike="noStrike">
                  <a:solidFill>
                    <a:srgbClr val="19181C"/>
                  </a:solidFill>
                  <a:latin typeface="Arimo"/>
                  <a:ea typeface="Arimo"/>
                  <a:cs typeface="Arimo"/>
                  <a:sym typeface="Arimo"/>
                </a:rPr>
                <a:t>la Concacaf Gold Cup et ses qualifications 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399" y="1598888"/>
              <a:ext cx="10546259" cy="5570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3485"/>
                </a:lnSpc>
                <a:spcBef>
                  <a:spcPct val="0"/>
                </a:spcBef>
              </a:pPr>
              <a:r>
                <a:rPr lang="en-US" sz="2489" u="none" strike="noStrike">
                  <a:solidFill>
                    <a:srgbClr val="19181C"/>
                  </a:solidFill>
                  <a:latin typeface="Arimo"/>
                  <a:ea typeface="Arimo"/>
                  <a:cs typeface="Arimo"/>
                  <a:sym typeface="Arimo"/>
                </a:rPr>
                <a:t>les qualifications à la Coupe du Monde de la FIFA 2030 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399" y="2428969"/>
              <a:ext cx="6256834" cy="5570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3485"/>
                </a:lnSpc>
                <a:spcBef>
                  <a:spcPct val="0"/>
                </a:spcBef>
              </a:pPr>
              <a:r>
                <a:rPr lang="en-US" sz="2489" u="none" strike="noStrike">
                  <a:solidFill>
                    <a:srgbClr val="19181C"/>
                  </a:solidFill>
                  <a:latin typeface="Arimo"/>
                  <a:ea typeface="Arimo"/>
                  <a:cs typeface="Arimo"/>
                  <a:sym typeface="Arimo"/>
                </a:rPr>
                <a:t>les fenêtres internationales FIFA 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399" y="3362397"/>
              <a:ext cx="6701631" cy="5570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3485"/>
                </a:lnSpc>
                <a:spcBef>
                  <a:spcPct val="0"/>
                </a:spcBef>
              </a:pPr>
              <a:r>
                <a:rPr lang="en-US" sz="2489" u="none" strike="noStrike">
                  <a:solidFill>
                    <a:srgbClr val="19181C"/>
                  </a:solidFill>
                  <a:latin typeface="Arimo"/>
                  <a:ea typeface="Arimo"/>
                  <a:cs typeface="Arimo"/>
                  <a:sym typeface="Arimo"/>
                </a:rPr>
                <a:t>les matchs amicaux internationaux 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399" y="4192478"/>
              <a:ext cx="6795889" cy="5570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3485"/>
                </a:lnSpc>
                <a:spcBef>
                  <a:spcPct val="0"/>
                </a:spcBef>
              </a:pPr>
              <a:r>
                <a:rPr lang="en-US" sz="2489" u="none" strike="noStrike">
                  <a:solidFill>
                    <a:srgbClr val="19181C"/>
                  </a:solidFill>
                  <a:latin typeface="Arimo"/>
                  <a:ea typeface="Arimo"/>
                  <a:cs typeface="Arimo"/>
                  <a:sym typeface="Arimo"/>
                </a:rPr>
                <a:t>les stages et camps de préparation 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399" y="5022559"/>
              <a:ext cx="13335695" cy="5570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3485"/>
                </a:lnSpc>
                <a:spcBef>
                  <a:spcPct val="0"/>
                </a:spcBef>
              </a:pPr>
              <a:r>
                <a:rPr lang="en-US" sz="2489" u="none" strike="noStrike">
                  <a:solidFill>
                    <a:srgbClr val="19181C"/>
                  </a:solidFill>
                  <a:latin typeface="Arimo"/>
                  <a:ea typeface="Arimo"/>
                  <a:cs typeface="Arimo"/>
                  <a:sym typeface="Arimo"/>
                </a:rPr>
                <a:t>le développement d’une identité de jeu propre à la Sélection Nationale 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399" y="5852641"/>
              <a:ext cx="19425372" cy="11412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3485"/>
                </a:lnSpc>
                <a:spcBef>
                  <a:spcPct val="0"/>
                </a:spcBef>
              </a:pPr>
              <a:r>
                <a:rPr lang="en-US" sz="2489" u="none" strike="noStrike">
                  <a:solidFill>
                    <a:srgbClr val="19181C"/>
                  </a:solidFill>
                  <a:latin typeface="Arimo"/>
                  <a:ea typeface="Arimo"/>
                  <a:cs typeface="Arimo"/>
                  <a:sym typeface="Arimo"/>
                </a:rPr>
                <a:t>le développement et l’intégration de jeunes joueurs en vue de favoriser le renouvellement générationnel progressif de la sélection 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7266922"/>
              <a:ext cx="18302188" cy="5570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3485"/>
                </a:lnSpc>
                <a:spcBef>
                  <a:spcPct val="0"/>
                </a:spcBef>
              </a:pPr>
              <a:r>
                <a:rPr lang="en-US" sz="2489" u="none" strike="noStrike">
                  <a:solidFill>
                    <a:srgbClr val="19181C"/>
                  </a:solidFill>
                  <a:latin typeface="Arimo"/>
                  <a:ea typeface="Arimo"/>
                  <a:cs typeface="Arimo"/>
                  <a:sym typeface="Arimo"/>
                </a:rPr>
                <a:t>l’identification et le suivi des joueurs haïtiens ou éligibles à représenter Haïti évoluant à l’étranger 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399" y="8097003"/>
              <a:ext cx="15178286" cy="5570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3485"/>
                </a:lnSpc>
                <a:spcBef>
                  <a:spcPct val="0"/>
                </a:spcBef>
              </a:pPr>
              <a:r>
                <a:rPr lang="en-US" sz="2489" u="none" strike="noStrike">
                  <a:solidFill>
                    <a:srgbClr val="19181C"/>
                  </a:solidFill>
                  <a:latin typeface="Arimo"/>
                  <a:ea typeface="Arimo"/>
                  <a:cs typeface="Arimo"/>
                  <a:sym typeface="Arimo"/>
                </a:rPr>
                <a:t>la collaboration avec la Direction Technique Nationale et les sélections de jeunes.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441960" y="3293574"/>
            <a:ext cx="167640" cy="167640"/>
          </a:xfrm>
          <a:custGeom>
            <a:avLst/>
            <a:gdLst/>
            <a:ahLst/>
            <a:cxnLst/>
            <a:rect l="l" t="t" r="r" b="b"/>
            <a:pathLst>
              <a:path w="167640" h="167640">
                <a:moveTo>
                  <a:pt x="0" y="0"/>
                </a:moveTo>
                <a:lnTo>
                  <a:pt x="167640" y="0"/>
                </a:lnTo>
                <a:lnTo>
                  <a:pt x="167640" y="167640"/>
                </a:lnTo>
                <a:lnTo>
                  <a:pt x="0" y="1676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441960" y="3920014"/>
            <a:ext cx="167640" cy="167640"/>
          </a:xfrm>
          <a:custGeom>
            <a:avLst/>
            <a:gdLst/>
            <a:ahLst/>
            <a:cxnLst/>
            <a:rect l="l" t="t" r="r" b="b"/>
            <a:pathLst>
              <a:path w="167640" h="167640">
                <a:moveTo>
                  <a:pt x="0" y="0"/>
                </a:moveTo>
                <a:lnTo>
                  <a:pt x="167640" y="0"/>
                </a:lnTo>
                <a:lnTo>
                  <a:pt x="167640" y="167640"/>
                </a:lnTo>
                <a:lnTo>
                  <a:pt x="0" y="1676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441960" y="4544854"/>
            <a:ext cx="167640" cy="167640"/>
          </a:xfrm>
          <a:custGeom>
            <a:avLst/>
            <a:gdLst/>
            <a:ahLst/>
            <a:cxnLst/>
            <a:rect l="l" t="t" r="r" b="b"/>
            <a:pathLst>
              <a:path w="167640" h="167640">
                <a:moveTo>
                  <a:pt x="0" y="0"/>
                </a:moveTo>
                <a:lnTo>
                  <a:pt x="167640" y="0"/>
                </a:lnTo>
                <a:lnTo>
                  <a:pt x="167640" y="167640"/>
                </a:lnTo>
                <a:lnTo>
                  <a:pt x="0" y="1676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441960" y="5169694"/>
            <a:ext cx="167640" cy="167640"/>
          </a:xfrm>
          <a:custGeom>
            <a:avLst/>
            <a:gdLst/>
            <a:ahLst/>
            <a:cxnLst/>
            <a:rect l="l" t="t" r="r" b="b"/>
            <a:pathLst>
              <a:path w="167640" h="167640">
                <a:moveTo>
                  <a:pt x="0" y="0"/>
                </a:moveTo>
                <a:lnTo>
                  <a:pt x="167640" y="0"/>
                </a:lnTo>
                <a:lnTo>
                  <a:pt x="167640" y="167640"/>
                </a:lnTo>
                <a:lnTo>
                  <a:pt x="0" y="1676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441960" y="5893832"/>
            <a:ext cx="167640" cy="167640"/>
          </a:xfrm>
          <a:custGeom>
            <a:avLst/>
            <a:gdLst/>
            <a:ahLst/>
            <a:cxnLst/>
            <a:rect l="l" t="t" r="r" b="b"/>
            <a:pathLst>
              <a:path w="167640" h="167640">
                <a:moveTo>
                  <a:pt x="0" y="0"/>
                </a:moveTo>
                <a:lnTo>
                  <a:pt x="167640" y="0"/>
                </a:lnTo>
                <a:lnTo>
                  <a:pt x="167640" y="167640"/>
                </a:lnTo>
                <a:lnTo>
                  <a:pt x="0" y="1676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441960" y="6485487"/>
            <a:ext cx="167640" cy="167640"/>
          </a:xfrm>
          <a:custGeom>
            <a:avLst/>
            <a:gdLst/>
            <a:ahLst/>
            <a:cxnLst/>
            <a:rect l="l" t="t" r="r" b="b"/>
            <a:pathLst>
              <a:path w="167640" h="167640">
                <a:moveTo>
                  <a:pt x="0" y="0"/>
                </a:moveTo>
                <a:lnTo>
                  <a:pt x="167640" y="0"/>
                </a:lnTo>
                <a:lnTo>
                  <a:pt x="167640" y="167640"/>
                </a:lnTo>
                <a:lnTo>
                  <a:pt x="0" y="1676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441960" y="7110327"/>
            <a:ext cx="167640" cy="167640"/>
          </a:xfrm>
          <a:custGeom>
            <a:avLst/>
            <a:gdLst/>
            <a:ahLst/>
            <a:cxnLst/>
            <a:rect l="l" t="t" r="r" b="b"/>
            <a:pathLst>
              <a:path w="167640" h="167640">
                <a:moveTo>
                  <a:pt x="0" y="0"/>
                </a:moveTo>
                <a:lnTo>
                  <a:pt x="167640" y="0"/>
                </a:lnTo>
                <a:lnTo>
                  <a:pt x="167640" y="167640"/>
                </a:lnTo>
                <a:lnTo>
                  <a:pt x="0" y="1676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441960" y="7735167"/>
            <a:ext cx="167640" cy="167640"/>
          </a:xfrm>
          <a:custGeom>
            <a:avLst/>
            <a:gdLst/>
            <a:ahLst/>
            <a:cxnLst/>
            <a:rect l="l" t="t" r="r" b="b"/>
            <a:pathLst>
              <a:path w="167640" h="167640">
                <a:moveTo>
                  <a:pt x="0" y="0"/>
                </a:moveTo>
                <a:lnTo>
                  <a:pt x="167640" y="0"/>
                </a:lnTo>
                <a:lnTo>
                  <a:pt x="167640" y="167640"/>
                </a:lnTo>
                <a:lnTo>
                  <a:pt x="0" y="1676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441960" y="8774082"/>
            <a:ext cx="167640" cy="167640"/>
          </a:xfrm>
          <a:custGeom>
            <a:avLst/>
            <a:gdLst/>
            <a:ahLst/>
            <a:cxnLst/>
            <a:rect l="l" t="t" r="r" b="b"/>
            <a:pathLst>
              <a:path w="167640" h="167640">
                <a:moveTo>
                  <a:pt x="0" y="0"/>
                </a:moveTo>
                <a:lnTo>
                  <a:pt x="167640" y="0"/>
                </a:lnTo>
                <a:lnTo>
                  <a:pt x="167640" y="167640"/>
                </a:lnTo>
                <a:lnTo>
                  <a:pt x="0" y="1676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441960" y="9398922"/>
            <a:ext cx="167640" cy="167640"/>
          </a:xfrm>
          <a:custGeom>
            <a:avLst/>
            <a:gdLst/>
            <a:ahLst/>
            <a:cxnLst/>
            <a:rect l="l" t="t" r="r" b="b"/>
            <a:pathLst>
              <a:path w="167640" h="167640">
                <a:moveTo>
                  <a:pt x="0" y="0"/>
                </a:moveTo>
                <a:lnTo>
                  <a:pt x="167640" y="0"/>
                </a:lnTo>
                <a:lnTo>
                  <a:pt x="167640" y="167640"/>
                </a:lnTo>
                <a:lnTo>
                  <a:pt x="0" y="1676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033760" y="-1573837"/>
            <a:ext cx="7254240" cy="13198608"/>
            <a:chOff x="0" y="0"/>
            <a:chExt cx="1910582" cy="347617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0582" cy="3476177"/>
            </a:xfrm>
            <a:custGeom>
              <a:avLst/>
              <a:gdLst/>
              <a:ahLst/>
              <a:cxnLst/>
              <a:rect l="l" t="t" r="r" b="b"/>
              <a:pathLst>
                <a:path w="1910582" h="3476177">
                  <a:moveTo>
                    <a:pt x="0" y="0"/>
                  </a:moveTo>
                  <a:lnTo>
                    <a:pt x="1910582" y="0"/>
                  </a:lnTo>
                  <a:lnTo>
                    <a:pt x="1910582" y="3476177"/>
                  </a:lnTo>
                  <a:lnTo>
                    <a:pt x="0" y="3476177"/>
                  </a:lnTo>
                  <a:close/>
                </a:path>
              </a:pathLst>
            </a:custGeom>
            <a:solidFill>
              <a:srgbClr val="72CEE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910582" cy="35333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25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8805710" y="181789"/>
            <a:ext cx="8932870" cy="11910494"/>
          </a:xfrm>
          <a:custGeom>
            <a:avLst/>
            <a:gdLst/>
            <a:ahLst/>
            <a:cxnLst/>
            <a:rect l="l" t="t" r="r" b="b"/>
            <a:pathLst>
              <a:path w="8932870" h="11910494">
                <a:moveTo>
                  <a:pt x="0" y="0"/>
                </a:moveTo>
                <a:lnTo>
                  <a:pt x="8932871" y="0"/>
                </a:lnTo>
                <a:lnTo>
                  <a:pt x="8932871" y="11910494"/>
                </a:lnTo>
                <a:lnTo>
                  <a:pt x="0" y="119104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12803" y="4318166"/>
            <a:ext cx="167640" cy="167640"/>
          </a:xfrm>
          <a:custGeom>
            <a:avLst/>
            <a:gdLst/>
            <a:ahLst/>
            <a:cxnLst/>
            <a:rect l="l" t="t" r="r" b="b"/>
            <a:pathLst>
              <a:path w="167640" h="167640">
                <a:moveTo>
                  <a:pt x="0" y="0"/>
                </a:moveTo>
                <a:lnTo>
                  <a:pt x="167640" y="0"/>
                </a:lnTo>
                <a:lnTo>
                  <a:pt x="167640" y="167640"/>
                </a:lnTo>
                <a:lnTo>
                  <a:pt x="0" y="1676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96623" y="1600200"/>
            <a:ext cx="10205085" cy="2466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7979"/>
              </a:lnSpc>
            </a:pPr>
            <a:r>
              <a:rPr lang="en-US" sz="19977" spc="-918">
                <a:solidFill>
                  <a:srgbClr val="0129A2"/>
                </a:solidFill>
                <a:latin typeface="Anton"/>
                <a:ea typeface="Anton"/>
                <a:cs typeface="Anton"/>
                <a:sym typeface="Anton"/>
              </a:rPr>
              <a:t>OBJECTIFS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09600" y="4155256"/>
            <a:ext cx="10119360" cy="8702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485"/>
              </a:lnSpc>
              <a:spcBef>
                <a:spcPct val="0"/>
              </a:spcBef>
            </a:pPr>
            <a:r>
              <a:rPr lang="en-US" sz="2489" u="none" strike="noStrike">
                <a:solidFill>
                  <a:srgbClr val="19181C"/>
                </a:solidFill>
                <a:latin typeface="Arimo"/>
                <a:ea typeface="Arimo"/>
                <a:cs typeface="Arimo"/>
                <a:sym typeface="Arimo"/>
              </a:rPr>
              <a:t>Les objectifs stratégiques confiés au Sélectionneur comprennent notamment 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9600" y="5375288"/>
            <a:ext cx="6713934" cy="432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485"/>
              </a:lnSpc>
              <a:spcBef>
                <a:spcPct val="0"/>
              </a:spcBef>
            </a:pPr>
            <a:r>
              <a:rPr lang="en-US" sz="2489" u="none" strike="noStrike">
                <a:solidFill>
                  <a:srgbClr val="19181C"/>
                </a:solidFill>
                <a:latin typeface="Arimo"/>
                <a:ea typeface="Arimo"/>
                <a:cs typeface="Arimo"/>
                <a:sym typeface="Arimo"/>
              </a:rPr>
              <a:t>qualifier Haïti pour la Concacaf Gold Cup 2027 ;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9600" y="5988324"/>
            <a:ext cx="10119360" cy="8702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485"/>
              </a:lnSpc>
              <a:spcBef>
                <a:spcPct val="0"/>
              </a:spcBef>
            </a:pPr>
            <a:r>
              <a:rPr lang="en-US" sz="2489" u="none" strike="noStrike">
                <a:solidFill>
                  <a:srgbClr val="19181C"/>
                </a:solidFill>
                <a:latin typeface="Arimo"/>
                <a:ea typeface="Arimo"/>
                <a:cs typeface="Arimo"/>
                <a:sym typeface="Arimo"/>
              </a:rPr>
              <a:t>construire progressivement une équipe capable de qualifier Haïti pour la Coupe du Monde de la FIFA 2030 ;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9600" y="7029985"/>
            <a:ext cx="9992108" cy="8702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485"/>
              </a:lnSpc>
              <a:spcBef>
                <a:spcPct val="0"/>
              </a:spcBef>
            </a:pPr>
            <a:r>
              <a:rPr lang="en-US" sz="2489" u="none" strike="noStrike">
                <a:solidFill>
                  <a:srgbClr val="19181C"/>
                </a:solidFill>
                <a:latin typeface="Arimo"/>
                <a:ea typeface="Arimo"/>
                <a:cs typeface="Arimo"/>
                <a:sym typeface="Arimo"/>
              </a:rPr>
              <a:t>consolider la position d’Haïti parmi les principales sélections de la Concacaf (Ligue A) ;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" y="8082656"/>
            <a:ext cx="7082061" cy="432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485"/>
              </a:lnSpc>
              <a:spcBef>
                <a:spcPct val="0"/>
              </a:spcBef>
            </a:pPr>
            <a:r>
              <a:rPr lang="en-US" sz="2489" u="none" strike="noStrike">
                <a:solidFill>
                  <a:srgbClr val="19181C"/>
                </a:solidFill>
                <a:latin typeface="Arimo"/>
                <a:ea typeface="Arimo"/>
                <a:cs typeface="Arimo"/>
                <a:sym typeface="Arimo"/>
              </a:rPr>
              <a:t>améliorer durablement le classement FIFA d’Haïti ;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09600" y="8685996"/>
            <a:ext cx="9596810" cy="432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485"/>
              </a:lnSpc>
              <a:spcBef>
                <a:spcPct val="0"/>
              </a:spcBef>
            </a:pPr>
            <a:r>
              <a:rPr lang="en-US" sz="2489" u="none" strike="noStrike">
                <a:solidFill>
                  <a:srgbClr val="19181C"/>
                </a:solidFill>
                <a:latin typeface="Arimo"/>
                <a:ea typeface="Arimo"/>
                <a:cs typeface="Arimo"/>
                <a:sym typeface="Arimo"/>
              </a:rPr>
              <a:t>développer une identité de jeu claire, reconnaissable et compétitive ;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9600" y="9245339"/>
            <a:ext cx="7294290" cy="432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485"/>
              </a:lnSpc>
              <a:spcBef>
                <a:spcPct val="0"/>
              </a:spcBef>
            </a:pPr>
            <a:r>
              <a:rPr lang="en-US" sz="2489" u="none" strike="noStrike">
                <a:solidFill>
                  <a:srgbClr val="19181C"/>
                </a:solidFill>
                <a:latin typeface="Arimo"/>
                <a:ea typeface="Arimo"/>
                <a:cs typeface="Arimo"/>
                <a:sym typeface="Arimo"/>
              </a:rPr>
              <a:t>instaurer une culture de haute performance durable.</a:t>
            </a:r>
          </a:p>
        </p:txBody>
      </p:sp>
      <p:sp>
        <p:nvSpPr>
          <p:cNvPr id="15" name="Freeform 15"/>
          <p:cNvSpPr/>
          <p:nvPr/>
        </p:nvSpPr>
        <p:spPr>
          <a:xfrm>
            <a:off x="312803" y="5536074"/>
            <a:ext cx="167640" cy="167640"/>
          </a:xfrm>
          <a:custGeom>
            <a:avLst/>
            <a:gdLst/>
            <a:ahLst/>
            <a:cxnLst/>
            <a:rect l="l" t="t" r="r" b="b"/>
            <a:pathLst>
              <a:path w="167640" h="167640">
                <a:moveTo>
                  <a:pt x="0" y="0"/>
                </a:moveTo>
                <a:lnTo>
                  <a:pt x="167640" y="0"/>
                </a:lnTo>
                <a:lnTo>
                  <a:pt x="167640" y="167640"/>
                </a:lnTo>
                <a:lnTo>
                  <a:pt x="0" y="1676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312803" y="6137036"/>
            <a:ext cx="167640" cy="167640"/>
          </a:xfrm>
          <a:custGeom>
            <a:avLst/>
            <a:gdLst/>
            <a:ahLst/>
            <a:cxnLst/>
            <a:rect l="l" t="t" r="r" b="b"/>
            <a:pathLst>
              <a:path w="167640" h="167640">
                <a:moveTo>
                  <a:pt x="0" y="0"/>
                </a:moveTo>
                <a:lnTo>
                  <a:pt x="167640" y="0"/>
                </a:lnTo>
                <a:lnTo>
                  <a:pt x="167640" y="167640"/>
                </a:lnTo>
                <a:lnTo>
                  <a:pt x="0" y="1676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312803" y="7189912"/>
            <a:ext cx="167640" cy="167640"/>
          </a:xfrm>
          <a:custGeom>
            <a:avLst/>
            <a:gdLst/>
            <a:ahLst/>
            <a:cxnLst/>
            <a:rect l="l" t="t" r="r" b="b"/>
            <a:pathLst>
              <a:path w="167640" h="167640">
                <a:moveTo>
                  <a:pt x="0" y="0"/>
                </a:moveTo>
                <a:lnTo>
                  <a:pt x="167640" y="0"/>
                </a:lnTo>
                <a:lnTo>
                  <a:pt x="167640" y="167640"/>
                </a:lnTo>
                <a:lnTo>
                  <a:pt x="0" y="1676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312803" y="8243441"/>
            <a:ext cx="167640" cy="167640"/>
          </a:xfrm>
          <a:custGeom>
            <a:avLst/>
            <a:gdLst/>
            <a:ahLst/>
            <a:cxnLst/>
            <a:rect l="l" t="t" r="r" b="b"/>
            <a:pathLst>
              <a:path w="167640" h="167640">
                <a:moveTo>
                  <a:pt x="0" y="0"/>
                </a:moveTo>
                <a:lnTo>
                  <a:pt x="167640" y="0"/>
                </a:lnTo>
                <a:lnTo>
                  <a:pt x="167640" y="167640"/>
                </a:lnTo>
                <a:lnTo>
                  <a:pt x="0" y="1676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312803" y="8846782"/>
            <a:ext cx="167640" cy="167640"/>
          </a:xfrm>
          <a:custGeom>
            <a:avLst/>
            <a:gdLst/>
            <a:ahLst/>
            <a:cxnLst/>
            <a:rect l="l" t="t" r="r" b="b"/>
            <a:pathLst>
              <a:path w="167640" h="167640">
                <a:moveTo>
                  <a:pt x="0" y="0"/>
                </a:moveTo>
                <a:lnTo>
                  <a:pt x="167640" y="0"/>
                </a:lnTo>
                <a:lnTo>
                  <a:pt x="167640" y="167640"/>
                </a:lnTo>
                <a:lnTo>
                  <a:pt x="0" y="1676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312803" y="9406125"/>
            <a:ext cx="167640" cy="167640"/>
          </a:xfrm>
          <a:custGeom>
            <a:avLst/>
            <a:gdLst/>
            <a:ahLst/>
            <a:cxnLst/>
            <a:rect l="l" t="t" r="r" b="b"/>
            <a:pathLst>
              <a:path w="167640" h="167640">
                <a:moveTo>
                  <a:pt x="0" y="0"/>
                </a:moveTo>
                <a:lnTo>
                  <a:pt x="167640" y="0"/>
                </a:lnTo>
                <a:lnTo>
                  <a:pt x="167640" y="167640"/>
                </a:lnTo>
                <a:lnTo>
                  <a:pt x="0" y="1676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225</Words>
  <Application>Microsoft Macintosh PowerPoint</Application>
  <PresentationFormat>Custom</PresentationFormat>
  <Paragraphs>30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Arimo</vt:lpstr>
      <vt:lpstr>Arial</vt:lpstr>
      <vt:lpstr>Anton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Yellow Bold Modern Sport Presentation</dc:title>
  <cp:lastModifiedBy>Sybille Alexis</cp:lastModifiedBy>
  <cp:revision>2</cp:revision>
  <dcterms:created xsi:type="dcterms:W3CDTF">2006-08-16T00:00:00Z</dcterms:created>
  <dcterms:modified xsi:type="dcterms:W3CDTF">2026-09-04T12:20:47Z</dcterms:modified>
  <dc:identifier>DAHUO8nuDSE</dc:identifier>
</cp:coreProperties>
</file>